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1"/>
  </p:notesMasterIdLst>
  <p:sldIdLst>
    <p:sldId id="256" r:id="rId2"/>
    <p:sldId id="295" r:id="rId3"/>
    <p:sldId id="561" r:id="rId4"/>
    <p:sldId id="589" r:id="rId5"/>
    <p:sldId id="562" r:id="rId6"/>
    <p:sldId id="563" r:id="rId7"/>
    <p:sldId id="257" r:id="rId8"/>
    <p:sldId id="564" r:id="rId9"/>
    <p:sldId id="566" r:id="rId10"/>
    <p:sldId id="565" r:id="rId11"/>
    <p:sldId id="568" r:id="rId12"/>
    <p:sldId id="567" r:id="rId13"/>
    <p:sldId id="569" r:id="rId14"/>
    <p:sldId id="570" r:id="rId15"/>
    <p:sldId id="571" r:id="rId16"/>
    <p:sldId id="260" r:id="rId17"/>
    <p:sldId id="572" r:id="rId18"/>
    <p:sldId id="573" r:id="rId19"/>
    <p:sldId id="574" r:id="rId20"/>
    <p:sldId id="575" r:id="rId21"/>
    <p:sldId id="576" r:id="rId22"/>
    <p:sldId id="590" r:id="rId23"/>
    <p:sldId id="591" r:id="rId24"/>
    <p:sldId id="258" r:id="rId25"/>
    <p:sldId id="259" r:id="rId26"/>
    <p:sldId id="592" r:id="rId27"/>
    <p:sldId id="577" r:id="rId28"/>
    <p:sldId id="581" r:id="rId29"/>
    <p:sldId id="579" r:id="rId30"/>
    <p:sldId id="580" r:id="rId31"/>
    <p:sldId id="288" r:id="rId32"/>
    <p:sldId id="582" r:id="rId33"/>
    <p:sldId id="583" r:id="rId34"/>
    <p:sldId id="584" r:id="rId35"/>
    <p:sldId id="585" r:id="rId36"/>
    <p:sldId id="586" r:id="rId37"/>
    <p:sldId id="587" r:id="rId38"/>
    <p:sldId id="588" r:id="rId39"/>
    <p:sldId id="274" r:id="rId40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C01E3-B672-46BD-BA45-A44CA3275521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D9B4-2184-4927-AB86-6763428BAE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45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9617-F23B-BB9D-2E94-773594EA7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9AFD1-D166-64C0-DED8-1A33AA04A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9B3A9-7200-FC9D-39F3-4F19984D1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103C-02AD-4B4A-9C06-53D2C50E5016}" type="datetime1">
              <a:rPr lang="nl-NL" smtClean="0"/>
              <a:t>15-4-2025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3EBB-E1DA-BF60-AC0C-39099C3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Burger Initiatief Genhout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8AF21-AB05-5394-D544-18282898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08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EB94-D3AA-1760-7BE6-07F93D5C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FFB7C-F7A1-5F03-5290-B9F6E9A7D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D8891-8649-7597-E416-A1340FC1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053-016B-4DA1-9327-7F1E1F49AC8C}" type="datetime1">
              <a:rPr lang="nl-NL" smtClean="0"/>
              <a:t>15-4-2025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A9857-D4CD-D00A-12A2-69AF2819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Burger Initiatief Genhout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2793E-F976-BF3E-E626-C5FB26CB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24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064F4-E35C-D92B-3A23-49FBE7E55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6C5CB-B5FD-2D0D-64C2-618E3D162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90142-F7D1-F944-5CE6-6CF1902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F617-E87D-49A5-B02A-32724CD60055}" type="datetime1">
              <a:rPr lang="nl-NL" smtClean="0"/>
              <a:t>15-4-2025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ECB63-8C8F-5FCD-03E9-17F4B18B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Burger Initiatief Genhout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9A8B0-7655-5C4D-3950-F59FDFD0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6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4DD48-D105-5C0F-137E-5CF533C4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6CAC-04A4-60A7-92F1-602324015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BF52F-B9B4-A31D-21C0-3387964E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6230-368A-48EF-BB61-0F473D64202E}" type="datetime1">
              <a:rPr lang="nl-NL" smtClean="0"/>
              <a:t>15-4-2025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0DC3B-92A5-6A51-1C8C-508DE02D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Burger Initiatief Genhout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7D244-47E7-EE3B-6D4A-88ABE7A9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52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0E70-3D5E-6350-A680-A9398D90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D251-B64E-A622-BDB5-F7F8DDC11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9DA61-7A36-C1B6-E77A-906D3212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17D6-B69D-4AF4-9F62-216269411312}" type="datetime1">
              <a:rPr lang="nl-NL" smtClean="0"/>
              <a:t>15-4-2025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89C70-0FEB-7F78-CDA8-92B60FFA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Burger Initiatief Genhout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DDB90-C902-2AA0-4EFB-87803F45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24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E8BD-38C8-495D-A872-6FD4C123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36FA3-0865-E87C-B44D-6BB2A755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88ECE-B0EC-B1E5-3703-9E72B0044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3B65C-2A72-1661-9EB4-3F6CA317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ADC4-3408-4D0A-BC42-23B26A3DB82C}" type="datetime1">
              <a:rPr lang="nl-NL" smtClean="0"/>
              <a:t>15-4-2025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064C6-BD3E-FBF9-3CE5-CF40B940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Burger Initiatief Genhout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BA764-97AB-20A2-8F0E-8E967DC5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92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819E-D857-DE86-BB0E-376CF9AF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C82B4-5762-0903-39AC-13E84EA33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210DD-64BD-3703-7D3E-9FA43974C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DFD8F-400D-287A-7335-0957DE1B7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31222-3D0D-AA8F-F3CC-4FACDB4CD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ED226-5894-DDEC-6931-71EDD292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F172-893C-40BB-98FF-9872180B459B}" type="datetime1">
              <a:rPr lang="nl-NL" smtClean="0"/>
              <a:t>15-4-2025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177484-53B0-8313-7A45-39A535C4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Burger Initiatief Genhout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0944B-A3F6-EA2C-94C2-40BF6AE2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93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BA60-E6DB-AE6E-1B24-3E5FBDAB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E4C9A-D522-65DF-08C1-5D8AC552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3391-1CD9-4C15-ABF8-E47A97D55E8E}" type="datetime1">
              <a:rPr lang="nl-NL" smtClean="0"/>
              <a:t>15-4-2025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FE5E5-1998-7CAC-BC67-0FBA32E0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Burger Initiatief Genhout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1D802-9D6D-002E-1E4F-6F4C8F93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40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0B550-0F69-BBE0-F5C7-F7CDE99DE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B4CF-7A68-4E57-9932-CDEE6E558A15}" type="datetime1">
              <a:rPr lang="nl-NL" smtClean="0"/>
              <a:t>15-4-2025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DE1E3-DFA1-0CF0-DBB5-13C5BB62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Burger Initiatief Genhout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8D4F3-1770-E0A7-E1E5-B0C348B7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69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ECF9-37F1-1535-90A3-8CF3C0BA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758B0-DC1F-63FC-F1E9-A02E571E5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67457-C009-E053-01A5-5E803CA6C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FEBB5-6C2D-C389-ED77-5B7183AA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61A0-F8D8-455A-8303-5272E54B721D}" type="datetime1">
              <a:rPr lang="nl-NL" smtClean="0"/>
              <a:t>15-4-2025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17009-287B-53FE-095C-CB8EBDB1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Burger Initiatief Genhout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9CD53-7DD7-CE7F-1723-1159A135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47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BAC8-B9E1-029F-7376-6C42123C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C3064-2322-7606-50D0-E9794A0D3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4BC09-3D68-9FD4-62FD-2048BFFDD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7127D-ED9D-FCB3-E4AF-8E60DEA3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7AF0-3CE7-4207-AADA-7EC71888BE8C}" type="datetime1">
              <a:rPr lang="nl-NL" smtClean="0"/>
              <a:t>15-4-2025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8632F-7813-2E14-E6ED-EB72E8CA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Burger Initiatief Genhout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F0CBD-96D0-6929-849F-7276C5DF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95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3F8AC-B96F-9380-C9EA-440F6D90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83476-D604-BEAD-7669-2CE00BC27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93C18-FB9A-444B-4FD5-7DF02D54D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BF0B-690B-4F17-B6EC-69A42B2BDE6E}" type="datetime1">
              <a:rPr lang="nl-NL" smtClean="0"/>
              <a:t>15-4-2025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8008A-CF40-8F62-4AA8-8FE3BC8A7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Burger Initiatief Genhout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0A571-C323-7AAA-30AE-A27B12864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11F3A-455D-406E-B61A-42BCBA2FD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4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../Genhout%20voor%20GEK%20ledenvergadering%202023/verslag%20ledenvergadering%20BIG%2027%20maart%202023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1EA9C-BA36-9EED-B0E4-EAE47704F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15" y="798703"/>
            <a:ext cx="5221185" cy="3072015"/>
          </a:xfrm>
        </p:spPr>
        <p:txBody>
          <a:bodyPr anchor="b">
            <a:normAutofit/>
          </a:bodyPr>
          <a:lstStyle/>
          <a:p>
            <a:r>
              <a:rPr lang="nl-NL" sz="4800" b="1" dirty="0">
                <a:solidFill>
                  <a:srgbClr val="FFFFFF"/>
                </a:solidFill>
              </a:rPr>
              <a:t>JAARVERGADERING</a:t>
            </a: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C46C2-D01A-A6FE-9968-0F709FAEA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148" y="3962792"/>
            <a:ext cx="5221185" cy="2102108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Maandag 14 april 2025</a:t>
            </a:r>
            <a:br>
              <a:rPr lang="nl-NL" dirty="0">
                <a:solidFill>
                  <a:srgbClr val="FFFFFF"/>
                </a:solidFill>
              </a:rPr>
            </a:b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4AC7-58FA-4743-5B3B-603207D2D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331" y="1209578"/>
            <a:ext cx="4729328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2F4A2-3A34-009B-0BBD-E8DA69CB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4FB80-203A-B0B4-C03E-9970ED7D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</p:spTree>
    <p:extLst>
      <p:ext uri="{BB962C8B-B14F-4D97-AF65-F5344CB8AC3E}">
        <p14:creationId xmlns:p14="http://schemas.microsoft.com/office/powerpoint/2010/main" val="189164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2CB4DBC-8ABF-A89D-DA08-47415990E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483DC8BC-8E28-BFE3-804D-FFEDA1B0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6FDA8-0E53-3EA2-838D-F32CA89BF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361" y="1039119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alt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Verslag kascommissie</a:t>
            </a:r>
            <a:b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4EDE4B27-EFDD-A729-3CFF-A07DF35C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8860AD92-4A92-4962-4742-82B5D0FFA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15E3E57-68AD-2D23-D3FB-F1B260B8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4DD5223-A68C-53F2-9EEA-604AAD35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C8533EA-1D56-27CC-50E5-F21F190B5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5396D5C-45B2-AB45-9B79-145C2C4D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BAC04-EB73-268F-ECB0-DC4E8FCD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10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EF9D3-EDA5-4F71-6685-5339D2EE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</p:spTree>
    <p:extLst>
      <p:ext uri="{BB962C8B-B14F-4D97-AF65-F5344CB8AC3E}">
        <p14:creationId xmlns:p14="http://schemas.microsoft.com/office/powerpoint/2010/main" val="54465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4A9C4DC-5A32-33CB-4782-21C4072AD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2EC121D8-5038-5C9A-22DA-A971AA53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3CCBE-4C8A-CFBD-0F8B-424DF8B5E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361" y="1039119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alt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decharge bestuur</a:t>
            </a:r>
            <a:b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640F2C04-E4BF-728D-BFE6-A28C0E40C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A987A335-AA73-2610-A575-F5ECD3D05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59F7C8E-887E-FAD0-A12A-743CCC3AA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BD56CDC-67AB-663E-B4F1-CD0C952CE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73040FA-6723-BF3F-CD9C-648072BAE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11E0D0B-7AB8-FA6E-8DF5-D89931792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EAFBD-9760-D428-66B9-27701A12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11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DC9C5-B17C-2EF4-F713-E0C10801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</p:spTree>
    <p:extLst>
      <p:ext uri="{BB962C8B-B14F-4D97-AF65-F5344CB8AC3E}">
        <p14:creationId xmlns:p14="http://schemas.microsoft.com/office/powerpoint/2010/main" val="396150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A680731-81F8-603E-277C-A738BAA9B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B02A4AC1-E91F-613A-BE0C-098AE8ACA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1276D-4E64-BDAA-5B6F-6A9CF0538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7" y="2113453"/>
            <a:ext cx="12088305" cy="3072015"/>
          </a:xfrm>
        </p:spPr>
        <p:txBody>
          <a:bodyPr anchor="b">
            <a:normAutofit fontScale="90000"/>
          </a:bodyPr>
          <a:lstStyle/>
          <a:p>
            <a:r>
              <a:rPr lang="nl-NL" alt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benoeming  kascommissie</a:t>
            </a:r>
            <a:b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t-BR" sz="4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commissie</a:t>
            </a:r>
            <a:r>
              <a:rPr lang="pt-BR" sz="4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pt-BR" sz="4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bestaat</a:t>
            </a:r>
            <a:r>
              <a:rPr lang="pt-BR" sz="4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uit Danielle Brands en Leon Ingenhut Danielle </a:t>
            </a:r>
            <a:r>
              <a:rPr lang="pt-BR" sz="4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is</a:t>
            </a:r>
            <a:r>
              <a:rPr lang="pt-BR" sz="4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pt-BR" sz="4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aftredend</a:t>
            </a:r>
            <a:br>
              <a:rPr lang="pt-BR" sz="4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br>
              <a:rPr lang="pt-BR" sz="4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br>
              <a:rPr lang="pt-BR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lang="pt-BR" sz="49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opvolger</a:t>
            </a:r>
            <a:r>
              <a:rPr lang="pt-BR" sz="49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Danielle???</a:t>
            </a:r>
            <a:endParaRPr lang="nl-NL" sz="4900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7B8AFFDC-ED13-0F1C-247A-89C25ADD6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49580DCB-AF5A-5AE2-FD3F-D78AACFDB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C9B5C18-17C8-8E39-B5F3-78D7B3331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E770F26-E61A-73FD-6A56-7DD39B8B8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5C70E94-DAC5-30B1-850F-23FA3BF0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3946724-711A-AC06-1C61-E50E0C2A9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AFF71-EA4F-3A7B-0228-EE3D1D3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12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D7AA2-8F7F-16E6-1160-925F1DAB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</p:spTree>
    <p:extLst>
      <p:ext uri="{BB962C8B-B14F-4D97-AF65-F5344CB8AC3E}">
        <p14:creationId xmlns:p14="http://schemas.microsoft.com/office/powerpoint/2010/main" val="207902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6DF2CE6-0857-D393-472B-4A39A3BFD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ABD5B31E-4C0F-2613-369B-A49802CC5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F39D4-EAA9-0816-4DC2-19F788053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361" y="1039119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altLang="pt-BR" sz="8000" b="1" dirty="0">
                <a:latin typeface="Arial" panose="020B0604020202020204" pitchFamily="34" charset="0"/>
                <a:ea typeface="Times New Roman" panose="02020603050405020304" pitchFamily="18" charset="0"/>
              </a:rPr>
              <a:t>wonen</a:t>
            </a:r>
            <a:endParaRPr lang="nl-NL" sz="8000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9F114026-14E8-183C-C1D2-FE709CF02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A1358048-D2EC-BFB4-7A3B-12771129D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12A5565-ABE3-C923-F634-693DEC832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2BFB5B1-2DD5-85B3-8CD1-D1E7A32AA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033CF7A-D64A-3503-83F5-2E9F92FC1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16BFDB2-E985-63D4-D439-1A7B5F56A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29B3D-B4A1-049C-0ED4-160B300B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13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22C2F-E4C2-B21B-7DF9-2E5EC197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E31FEDC-39A5-F55A-D1A6-4F8FC640F89C}"/>
              </a:ext>
            </a:extLst>
          </p:cNvPr>
          <p:cNvSpPr txBox="1"/>
          <p:nvPr/>
        </p:nvSpPr>
        <p:spPr>
          <a:xfrm>
            <a:off x="895546" y="591010"/>
            <a:ext cx="501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Projecten</a:t>
            </a:r>
            <a:endParaRPr lang="pt-BR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3542D3-45B8-EEDB-1894-893FF4149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05DB1-BFC0-80DC-42E5-4E7E49D3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14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D100D0-0B40-E0FB-DB3C-C6324743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C677D08-CD2F-C3E3-8244-ACBC09977F11}"/>
              </a:ext>
            </a:extLst>
          </p:cNvPr>
          <p:cNvSpPr txBox="1"/>
          <p:nvPr/>
        </p:nvSpPr>
        <p:spPr>
          <a:xfrm>
            <a:off x="499621" y="136525"/>
            <a:ext cx="1169237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0" dirty="0" err="1">
                <a:solidFill>
                  <a:schemeClr val="bg1"/>
                </a:solidFill>
                <a:effectLst/>
                <a:latin typeface="Inter UI"/>
              </a:rPr>
              <a:t>Collectief</a:t>
            </a:r>
            <a:r>
              <a:rPr lang="pt-BR" sz="4400" b="1" i="0" dirty="0">
                <a:solidFill>
                  <a:schemeClr val="bg1"/>
                </a:solidFill>
                <a:effectLst/>
                <a:latin typeface="Inter UI"/>
              </a:rPr>
              <a:t> </a:t>
            </a:r>
            <a:r>
              <a:rPr lang="pt-BR" sz="4400" b="1" i="0" dirty="0" err="1">
                <a:solidFill>
                  <a:schemeClr val="bg1"/>
                </a:solidFill>
                <a:effectLst/>
                <a:latin typeface="Inter UI"/>
              </a:rPr>
              <a:t>Particulier</a:t>
            </a:r>
            <a:r>
              <a:rPr lang="pt-BR" sz="4400" b="1" i="0" dirty="0">
                <a:solidFill>
                  <a:schemeClr val="bg1"/>
                </a:solidFill>
                <a:effectLst/>
                <a:latin typeface="Inter UI"/>
              </a:rPr>
              <a:t> </a:t>
            </a:r>
            <a:r>
              <a:rPr lang="pt-BR" sz="4400" b="1" i="0" dirty="0" err="1">
                <a:solidFill>
                  <a:schemeClr val="bg1"/>
                </a:solidFill>
                <a:effectLst/>
                <a:latin typeface="Inter UI"/>
              </a:rPr>
              <a:t>Opdrachtgeverschap</a:t>
            </a:r>
            <a:r>
              <a:rPr lang="pt-BR" sz="4400" b="1" i="0" dirty="0">
                <a:solidFill>
                  <a:schemeClr val="bg1"/>
                </a:solidFill>
                <a:effectLst/>
                <a:latin typeface="Inter UI"/>
              </a:rPr>
              <a:t> CPO</a:t>
            </a:r>
          </a:p>
          <a:p>
            <a:r>
              <a:rPr lang="pt-BR" sz="3200" b="1" dirty="0" err="1">
                <a:solidFill>
                  <a:schemeClr val="bg1"/>
                </a:solidFill>
                <a:latin typeface="Inter UI"/>
              </a:rPr>
              <a:t>Bewoners</a:t>
            </a:r>
            <a:r>
              <a:rPr lang="pt-BR" sz="32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Inter UI"/>
              </a:rPr>
              <a:t>gaan</a:t>
            </a:r>
            <a:r>
              <a:rPr lang="pt-BR" sz="32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Inter UI"/>
              </a:rPr>
              <a:t>zelf</a:t>
            </a:r>
            <a:r>
              <a:rPr lang="pt-BR" sz="32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Inter UI"/>
              </a:rPr>
              <a:t>bouwen</a:t>
            </a:r>
            <a:r>
              <a:rPr lang="pt-BR" sz="3200" b="1" dirty="0">
                <a:solidFill>
                  <a:schemeClr val="bg1"/>
                </a:solidFill>
                <a:latin typeface="Inter UI"/>
              </a:rPr>
              <a:t> </a:t>
            </a:r>
            <a:endParaRPr lang="pt-BR" sz="3200" b="1" i="0" dirty="0">
              <a:solidFill>
                <a:schemeClr val="bg1"/>
              </a:solidFill>
              <a:effectLst/>
              <a:latin typeface="Inter UI"/>
            </a:endParaRPr>
          </a:p>
          <a:p>
            <a:endParaRPr lang="pt-BR" sz="4400" b="1" dirty="0">
              <a:solidFill>
                <a:schemeClr val="bg1"/>
              </a:solidFill>
              <a:latin typeface="Inter U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i="1" dirty="0" err="1">
                <a:solidFill>
                  <a:schemeClr val="bg1"/>
                </a:solidFill>
                <a:latin typeface="Inter UI"/>
              </a:rPr>
              <a:t>b</a:t>
            </a:r>
            <a:r>
              <a:rPr lang="pt-BR" sz="3600" b="1" i="1" dirty="0" err="1">
                <a:solidFill>
                  <a:schemeClr val="bg1"/>
                </a:solidFill>
                <a:effectLst/>
                <a:latin typeface="Inter UI"/>
              </a:rPr>
              <a:t>ewonersbijeenkomst</a:t>
            </a:r>
            <a:r>
              <a:rPr lang="pt-BR" sz="3600" b="1" i="1" dirty="0">
                <a:solidFill>
                  <a:schemeClr val="bg1"/>
                </a:solidFill>
                <a:effectLst/>
                <a:latin typeface="Inter UI"/>
              </a:rPr>
              <a:t>  27 </a:t>
            </a:r>
            <a:r>
              <a:rPr lang="pt-BR" sz="3600" b="1" i="1" dirty="0" err="1">
                <a:solidFill>
                  <a:schemeClr val="bg1"/>
                </a:solidFill>
                <a:effectLst/>
                <a:latin typeface="Inter UI"/>
              </a:rPr>
              <a:t>januari</a:t>
            </a:r>
            <a:r>
              <a:rPr lang="pt-BR" sz="3600" b="1" i="1" dirty="0">
                <a:solidFill>
                  <a:schemeClr val="bg1"/>
                </a:solidFill>
                <a:effectLst/>
                <a:latin typeface="Inter UI"/>
              </a:rPr>
              <a:t> 2025</a:t>
            </a:r>
            <a:r>
              <a:rPr lang="pt-BR" sz="3600" b="0" i="0" dirty="0">
                <a:solidFill>
                  <a:schemeClr val="bg1"/>
                </a:solidFill>
                <a:effectLst/>
                <a:latin typeface="Inter UI"/>
              </a:rPr>
              <a:t> </a:t>
            </a:r>
            <a:br>
              <a:rPr lang="pt-BR" sz="3600" b="0" i="0" dirty="0">
                <a:solidFill>
                  <a:schemeClr val="bg1"/>
                </a:solidFill>
                <a:effectLst/>
                <a:latin typeface="Inter UI"/>
              </a:rPr>
            </a:br>
            <a:endParaRPr lang="pt-BR" sz="3600" b="0" i="0" dirty="0">
              <a:solidFill>
                <a:schemeClr val="bg1"/>
              </a:solidFill>
              <a:effectLst/>
              <a:latin typeface="Inter U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i="1" dirty="0" err="1">
                <a:solidFill>
                  <a:schemeClr val="bg1"/>
                </a:solidFill>
                <a:latin typeface="Inter UI"/>
              </a:rPr>
              <a:t>p</a:t>
            </a:r>
            <a:r>
              <a:rPr lang="pt-BR" sz="3600" b="1" i="1" dirty="0" err="1">
                <a:solidFill>
                  <a:schemeClr val="bg1"/>
                </a:solidFill>
                <a:effectLst/>
                <a:latin typeface="Inter UI"/>
              </a:rPr>
              <a:t>resentatie</a:t>
            </a:r>
            <a:r>
              <a:rPr lang="pt-BR" sz="3600" b="1" i="1" dirty="0">
                <a:solidFill>
                  <a:schemeClr val="bg1"/>
                </a:solidFill>
                <a:effectLst/>
                <a:latin typeface="Inter UI"/>
              </a:rPr>
              <a:t> Stichting Kilimanjaro</a:t>
            </a:r>
            <a:br>
              <a:rPr lang="pt-BR" sz="3600" b="1" i="1" dirty="0">
                <a:solidFill>
                  <a:schemeClr val="bg1"/>
                </a:solidFill>
                <a:effectLst/>
                <a:latin typeface="Inter UI"/>
              </a:rPr>
            </a:br>
            <a:endParaRPr lang="pt-BR" sz="3600" b="1" i="1" dirty="0">
              <a:solidFill>
                <a:schemeClr val="bg1"/>
              </a:solidFill>
              <a:effectLst/>
              <a:latin typeface="Inter U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i="1" dirty="0">
                <a:solidFill>
                  <a:schemeClr val="bg1"/>
                </a:solidFill>
                <a:latin typeface="Inter UI"/>
              </a:rPr>
              <a:t>10 </a:t>
            </a:r>
            <a:r>
              <a:rPr lang="pt-BR" sz="3600" b="1" i="1" dirty="0" err="1">
                <a:solidFill>
                  <a:schemeClr val="bg1"/>
                </a:solidFill>
                <a:latin typeface="Inter UI"/>
              </a:rPr>
              <a:t>belangstellenden</a:t>
            </a:r>
            <a:br>
              <a:rPr lang="pt-BR" sz="3600" b="1" i="1" dirty="0">
                <a:solidFill>
                  <a:schemeClr val="bg1"/>
                </a:solidFill>
                <a:latin typeface="Inter UI"/>
              </a:rPr>
            </a:br>
            <a:endParaRPr lang="pt-BR" sz="3600" b="1" i="1" dirty="0">
              <a:solidFill>
                <a:schemeClr val="bg1"/>
              </a:solidFill>
              <a:latin typeface="Inter U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i="1" dirty="0" err="1">
                <a:solidFill>
                  <a:schemeClr val="bg1"/>
                </a:solidFill>
                <a:latin typeface="Inter UI"/>
              </a:rPr>
              <a:t>i</a:t>
            </a:r>
            <a:r>
              <a:rPr lang="pt-BR" sz="3600" b="1" i="1" dirty="0" err="1">
                <a:solidFill>
                  <a:schemeClr val="bg1"/>
                </a:solidFill>
                <a:effectLst/>
                <a:latin typeface="Inter UI"/>
              </a:rPr>
              <a:t>nbreng</a:t>
            </a:r>
            <a:r>
              <a:rPr lang="pt-BR" sz="3600" b="1" i="1" dirty="0">
                <a:solidFill>
                  <a:schemeClr val="bg1"/>
                </a:solidFill>
                <a:effectLst/>
                <a:latin typeface="Inter UI"/>
              </a:rPr>
              <a:t>  </a:t>
            </a:r>
            <a:r>
              <a:rPr lang="pt-BR" sz="3600" b="1" i="1" dirty="0" err="1">
                <a:solidFill>
                  <a:schemeClr val="bg1"/>
                </a:solidFill>
                <a:effectLst/>
                <a:latin typeface="Inter UI"/>
              </a:rPr>
              <a:t>vlekkenplan</a:t>
            </a:r>
            <a:r>
              <a:rPr lang="pt-BR" sz="3600" b="1" i="1" dirty="0">
                <a:solidFill>
                  <a:schemeClr val="bg1"/>
                </a:solidFill>
                <a:effectLst/>
                <a:latin typeface="Inter UI"/>
              </a:rPr>
              <a:t> </a:t>
            </a:r>
            <a:r>
              <a:rPr lang="pt-BR" sz="3600" b="1" i="1" dirty="0" err="1">
                <a:solidFill>
                  <a:schemeClr val="bg1"/>
                </a:solidFill>
                <a:effectLst/>
                <a:latin typeface="Inter UI"/>
              </a:rPr>
              <a:t>woningbouw</a:t>
            </a:r>
            <a:r>
              <a:rPr lang="pt-BR" sz="3600" b="1" i="1" dirty="0">
                <a:solidFill>
                  <a:schemeClr val="bg1"/>
                </a:solidFill>
                <a:effectLst/>
                <a:latin typeface="Inter UI"/>
              </a:rPr>
              <a:t>  </a:t>
            </a:r>
            <a:r>
              <a:rPr lang="pt-BR" sz="3600" b="1" i="1" dirty="0" err="1">
                <a:solidFill>
                  <a:schemeClr val="bg1"/>
                </a:solidFill>
                <a:effectLst/>
                <a:latin typeface="Inter UI"/>
              </a:rPr>
              <a:t>gemeente</a:t>
            </a:r>
            <a:br>
              <a:rPr lang="pt-BR" sz="4400" b="0" i="0" dirty="0">
                <a:solidFill>
                  <a:schemeClr val="bg1"/>
                </a:solidFill>
                <a:effectLst/>
                <a:latin typeface="Inter UI"/>
              </a:rPr>
            </a:br>
            <a:endParaRPr lang="pt-BR" sz="4400" b="0" i="0" dirty="0">
              <a:solidFill>
                <a:schemeClr val="bg1"/>
              </a:solidFill>
              <a:effectLst/>
              <a:latin typeface="Inter U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1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0094F4-C285-99CE-459B-585E67CDC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E9853-C2B6-6B2B-DF26-996C9FE8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15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51F07B8-963E-96E6-BB28-57E034D1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B18B7D8-5EAB-6C9B-9322-E9E1FA7563EB}"/>
              </a:ext>
            </a:extLst>
          </p:cNvPr>
          <p:cNvSpPr txBox="1"/>
          <p:nvPr/>
        </p:nvSpPr>
        <p:spPr>
          <a:xfrm>
            <a:off x="499621" y="136525"/>
            <a:ext cx="116923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400" b="1" i="0" dirty="0">
              <a:solidFill>
                <a:schemeClr val="bg1"/>
              </a:solidFill>
              <a:effectLst/>
              <a:latin typeface="Inter UI"/>
            </a:endParaRPr>
          </a:p>
          <a:p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grootste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opgave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: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vinden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bouwplaats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!!!</a:t>
            </a:r>
          </a:p>
          <a:p>
            <a:endParaRPr lang="pt-BR" sz="4400" b="1" dirty="0">
              <a:solidFill>
                <a:schemeClr val="bg1"/>
              </a:solidFill>
              <a:latin typeface="Inter UI"/>
            </a:endParaRPr>
          </a:p>
          <a:p>
            <a:pPr algn="ctr"/>
            <a:r>
              <a:rPr lang="pt-BR" sz="6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projectgroep</a:t>
            </a:r>
            <a:r>
              <a:rPr lang="pt-BR" sz="6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 </a:t>
            </a:r>
            <a:r>
              <a:rPr lang="pt-BR" sz="6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Wonen</a:t>
            </a:r>
            <a:r>
              <a:rPr lang="pt-BR" sz="6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 </a:t>
            </a:r>
            <a:r>
              <a:rPr lang="pt-BR" sz="6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heeft</a:t>
            </a:r>
            <a:r>
              <a:rPr lang="pt-BR" sz="6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 </a:t>
            </a:r>
            <a:r>
              <a:rPr lang="pt-BR" sz="6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samen</a:t>
            </a:r>
            <a:r>
              <a:rPr lang="pt-BR" sz="6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 met BIG </a:t>
            </a:r>
            <a:r>
              <a:rPr lang="pt-BR" sz="6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een</a:t>
            </a:r>
            <a:r>
              <a:rPr lang="pt-BR" sz="6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 </a:t>
            </a:r>
            <a:r>
              <a:rPr lang="pt-BR" sz="6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potentiele</a:t>
            </a:r>
            <a:r>
              <a:rPr lang="pt-BR" sz="6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 </a:t>
            </a:r>
            <a:r>
              <a:rPr lang="pt-BR" sz="6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bouwplaats</a:t>
            </a:r>
            <a:r>
              <a:rPr lang="pt-BR" sz="6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 </a:t>
            </a:r>
            <a:r>
              <a:rPr lang="pt-BR" sz="6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gevonden</a:t>
            </a:r>
            <a:endParaRPr lang="pt-BR" sz="6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8AD74-E6D8-52F7-AC60-038BB970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8412"/>
            <a:ext cx="10515600" cy="4734662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hlinkClick r:id="rId2" action="ppaction://hlinkfile"/>
              </a:rPr>
              <a:t>Link naar verslag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090FA-6560-5C5B-3506-73068881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16</a:t>
            </a:fld>
            <a:endParaRPr lang="nl-NL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F19CE13-5063-288E-7F44-96F77FED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5FBCE37-A361-E42F-8EA4-6C07A383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Afbeelding 9" descr="Afbeelding met buitenshuis, gras, boom, hemel&#10;&#10;Door AI gegenereerde inhoud is mogelijk onjuist.">
            <a:extLst>
              <a:ext uri="{FF2B5EF4-FFF2-40B4-BE49-F238E27FC236}">
                <a16:creationId xmlns:a16="http://schemas.microsoft.com/office/drawing/2014/main" id="{6CB97AC1-3629-D82E-9A94-04173A29A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475D639-CBEC-9211-BDB1-36DCA9E61429}"/>
              </a:ext>
            </a:extLst>
          </p:cNvPr>
          <p:cNvSpPr txBox="1"/>
          <p:nvPr/>
        </p:nvSpPr>
        <p:spPr>
          <a:xfrm>
            <a:off x="557212" y="136525"/>
            <a:ext cx="11301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</a:rPr>
              <a:t>principe overeenkomst met eigenaar van grond naast Dorpsgaard</a:t>
            </a:r>
            <a:endParaRPr lang="pt-B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12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651BE35-B165-FE7E-0A8F-6C290117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E062E-B058-4EA1-3F0A-FB85CD42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17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09A8995-B95B-826F-08BE-3D4FFC49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9267BCB-493C-885A-82D5-918CEB7A1E96}"/>
              </a:ext>
            </a:extLst>
          </p:cNvPr>
          <p:cNvSpPr txBox="1"/>
          <p:nvPr/>
        </p:nvSpPr>
        <p:spPr>
          <a:xfrm>
            <a:off x="499621" y="-174560"/>
            <a:ext cx="116923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0" dirty="0">
                <a:solidFill>
                  <a:schemeClr val="bg1"/>
                </a:solidFill>
                <a:effectLst/>
                <a:latin typeface="Inter UI"/>
              </a:rPr>
              <a:t>Stappen</a:t>
            </a:r>
            <a:br>
              <a:rPr lang="pt-BR" sz="4400" b="1" i="0" dirty="0">
                <a:solidFill>
                  <a:schemeClr val="bg1"/>
                </a:solidFill>
                <a:effectLst/>
                <a:latin typeface="Inter UI"/>
              </a:rPr>
            </a:br>
            <a:endParaRPr lang="pt-BR" sz="4400" b="1" dirty="0">
              <a:solidFill>
                <a:schemeClr val="bg1"/>
              </a:solidFill>
              <a:latin typeface="Inter U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grond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heeft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bestemming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i="1" u="sng" dirty="0" err="1">
                <a:solidFill>
                  <a:schemeClr val="bg1"/>
                </a:solidFill>
                <a:latin typeface="Inter UI"/>
              </a:rPr>
              <a:t>agrarisch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</a:t>
            </a:r>
            <a:br>
              <a:rPr lang="pt-BR" sz="2800" b="1" i="1" dirty="0">
                <a:solidFill>
                  <a:schemeClr val="bg1"/>
                </a:solidFill>
                <a:latin typeface="Inter UI"/>
              </a:rPr>
            </a:br>
            <a:r>
              <a:rPr lang="pt-BR" sz="2800" b="1" dirty="0" err="1">
                <a:solidFill>
                  <a:schemeClr val="bg1"/>
                </a:solidFill>
                <a:latin typeface="Inter UI"/>
              </a:rPr>
              <a:t>wijziging</a:t>
            </a:r>
            <a:r>
              <a:rPr lang="pt-BR" sz="28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Inter UI"/>
              </a:rPr>
              <a:t>bestemming</a:t>
            </a:r>
            <a:r>
              <a:rPr lang="pt-BR" sz="28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Inter UI"/>
              </a:rPr>
              <a:t>naar</a:t>
            </a:r>
            <a:r>
              <a:rPr lang="pt-BR" sz="28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u="sng" dirty="0" err="1">
                <a:solidFill>
                  <a:schemeClr val="bg1"/>
                </a:solidFill>
                <a:latin typeface="Inter UI"/>
              </a:rPr>
              <a:t>wonen</a:t>
            </a:r>
            <a:r>
              <a:rPr lang="pt-BR" sz="28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Inter UI"/>
              </a:rPr>
              <a:t>gemeente</a:t>
            </a:r>
            <a:br>
              <a:rPr lang="pt-BR" sz="2800" b="1" i="1" dirty="0">
                <a:solidFill>
                  <a:schemeClr val="bg1"/>
                </a:solidFill>
                <a:latin typeface="Inter UI"/>
              </a:rPr>
            </a:br>
            <a:r>
              <a:rPr lang="pt-BR" sz="2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Straatje</a:t>
            </a:r>
            <a:r>
              <a:rPr lang="pt-B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 </a:t>
            </a:r>
            <a:r>
              <a:rPr lang="pt-BR" sz="2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er</a:t>
            </a:r>
            <a:r>
              <a:rPr lang="pt-B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 </a:t>
            </a:r>
            <a:r>
              <a:rPr lang="pt-BR" sz="2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bij</a:t>
            </a:r>
            <a:r>
              <a:rPr lang="pt-B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  <a:t> </a:t>
            </a:r>
            <a:br>
              <a:rPr lang="pt-B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</a:br>
            <a:endParaRPr lang="pt-BR" sz="2800" b="1" i="1" dirty="0">
              <a:solidFill>
                <a:schemeClr val="accent2">
                  <a:lumMod val="20000"/>
                  <a:lumOff val="80000"/>
                </a:schemeClr>
              </a:solidFill>
              <a:latin typeface="Inter U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Inbreng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locatie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in </a:t>
            </a: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vlekkenplan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 </a:t>
            </a: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woningbouw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gemeente</a:t>
            </a:r>
            <a:br>
              <a:rPr lang="pt-B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Inter UI"/>
              </a:rPr>
            </a:br>
            <a:endParaRPr lang="pt-BR" sz="2800" b="1" i="1" dirty="0">
              <a:solidFill>
                <a:schemeClr val="accent2">
                  <a:lumMod val="20000"/>
                  <a:lumOff val="80000"/>
                </a:schemeClr>
              </a:solidFill>
              <a:latin typeface="Inter U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indien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bestemmingsplan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wordt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gewijzigd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koopoverenkomst</a:t>
            </a:r>
            <a:r>
              <a:rPr lang="pt-BR" sz="2800" b="1" i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definitief</a:t>
            </a:r>
            <a:br>
              <a:rPr lang="pt-BR" sz="2800" b="1" i="1" dirty="0">
                <a:solidFill>
                  <a:schemeClr val="bg1"/>
                </a:solidFill>
                <a:latin typeface="Inter UI"/>
              </a:rPr>
            </a:br>
            <a:endParaRPr lang="pt-BR" sz="2800" b="1" i="1" dirty="0">
              <a:solidFill>
                <a:schemeClr val="bg1"/>
              </a:solidFill>
              <a:latin typeface="Inter U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b</a:t>
            </a:r>
            <a:r>
              <a:rPr lang="pt-BR" sz="2800" b="1" i="1" dirty="0" err="1">
                <a:solidFill>
                  <a:schemeClr val="bg1"/>
                </a:solidFill>
                <a:effectLst/>
                <a:latin typeface="Inter UI"/>
              </a:rPr>
              <a:t>ouwplan</a:t>
            </a:r>
            <a:r>
              <a:rPr lang="pt-BR" sz="2800" b="1" i="1" dirty="0">
                <a:solidFill>
                  <a:schemeClr val="bg1"/>
                </a:solidFill>
                <a:effectLst/>
                <a:latin typeface="Inter UI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effectLst/>
                <a:latin typeface="Inter UI"/>
              </a:rPr>
              <a:t>ontwikkeling</a:t>
            </a:r>
            <a:br>
              <a:rPr lang="pt-BR" sz="2800" b="0" i="0" dirty="0">
                <a:solidFill>
                  <a:schemeClr val="bg1"/>
                </a:solidFill>
                <a:effectLst/>
                <a:latin typeface="Inter UI"/>
              </a:rPr>
            </a:br>
            <a:endParaRPr lang="pt-BR" sz="2800" b="0" i="0" dirty="0">
              <a:solidFill>
                <a:schemeClr val="bg1"/>
              </a:solidFill>
              <a:effectLst/>
              <a:latin typeface="Inter U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b="1" i="1" dirty="0" err="1">
                <a:solidFill>
                  <a:schemeClr val="bg1"/>
                </a:solidFill>
                <a:latin typeface="Inter UI"/>
              </a:rPr>
              <a:t>o</a:t>
            </a:r>
            <a:r>
              <a:rPr lang="pt-BR" sz="2800" b="1" i="1" dirty="0" err="1">
                <a:solidFill>
                  <a:schemeClr val="bg1"/>
                </a:solidFill>
                <a:effectLst/>
                <a:latin typeface="Inter UI"/>
              </a:rPr>
              <a:t>prichting</a:t>
            </a:r>
            <a:r>
              <a:rPr lang="pt-BR" sz="2800" b="1" i="1" dirty="0">
                <a:solidFill>
                  <a:schemeClr val="bg1"/>
                </a:solidFill>
                <a:effectLst/>
                <a:latin typeface="Inter UI"/>
              </a:rPr>
              <a:t> CPO </a:t>
            </a:r>
            <a:r>
              <a:rPr lang="pt-BR" sz="2800" b="1" i="1" dirty="0" err="1">
                <a:solidFill>
                  <a:schemeClr val="bg1"/>
                </a:solidFill>
                <a:effectLst/>
                <a:latin typeface="Inter UI"/>
              </a:rPr>
              <a:t>vereniging</a:t>
            </a:r>
            <a:r>
              <a:rPr lang="pt-BR" sz="2800" b="1" i="1" dirty="0">
                <a:solidFill>
                  <a:schemeClr val="bg1"/>
                </a:solidFill>
                <a:effectLst/>
                <a:latin typeface="Inter UI"/>
              </a:rPr>
              <a:t> etc. 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77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22B40A2-F02D-4A26-B000-76FC08305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85FDB-3AE7-C08D-3DA3-1A69B3E9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18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3BBC160-1537-408E-0DFD-F76B73E4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BF50C2C-B318-2DDB-F435-D4FB9EF3DE73}"/>
              </a:ext>
            </a:extLst>
          </p:cNvPr>
          <p:cNvSpPr txBox="1"/>
          <p:nvPr/>
        </p:nvSpPr>
        <p:spPr>
          <a:xfrm>
            <a:off x="499621" y="136525"/>
            <a:ext cx="116923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400" b="1" i="0" dirty="0">
              <a:solidFill>
                <a:schemeClr val="bg1"/>
              </a:solidFill>
              <a:effectLst/>
              <a:latin typeface="Inter UI"/>
            </a:endParaRPr>
          </a:p>
          <a:p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we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komen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terug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bij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u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als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de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de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bestemming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gewijzigd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wordt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en de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plannen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verder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uitgewerkt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zijn</a:t>
            </a:r>
            <a:endParaRPr lang="pt-BR" sz="4400" b="1" dirty="0">
              <a:solidFill>
                <a:schemeClr val="bg1"/>
              </a:solidFill>
              <a:latin typeface="Inter UI"/>
            </a:endParaRPr>
          </a:p>
          <a:p>
            <a:endParaRPr lang="pt-BR" sz="4400" b="1" dirty="0">
              <a:solidFill>
                <a:schemeClr val="bg1"/>
              </a:solidFill>
              <a:latin typeface="Inter UI"/>
            </a:endParaRPr>
          </a:p>
          <a:p>
            <a:endParaRPr lang="pt-BR" sz="4400" b="1" dirty="0">
              <a:solidFill>
                <a:schemeClr val="bg1"/>
              </a:solidFill>
              <a:latin typeface="Inter UI"/>
            </a:endParaRPr>
          </a:p>
          <a:p>
            <a:pPr algn="ctr"/>
            <a:r>
              <a:rPr lang="pt-BR" sz="6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Inter UI"/>
              </a:rPr>
              <a:t>Wat </a:t>
            </a:r>
            <a:r>
              <a:rPr lang="pt-BR" sz="6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Inter UI"/>
              </a:rPr>
              <a:t>is</a:t>
            </a:r>
            <a:r>
              <a:rPr lang="pt-BR" sz="6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Inter UI"/>
              </a:rPr>
              <a:t> nu </a:t>
            </a:r>
            <a:r>
              <a:rPr lang="pt-BR" sz="6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Inter UI"/>
              </a:rPr>
              <a:t>uw</a:t>
            </a:r>
            <a:r>
              <a:rPr lang="pt-BR" sz="6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Inter UI"/>
              </a:rPr>
              <a:t> </a:t>
            </a:r>
            <a:r>
              <a:rPr lang="pt-BR" sz="6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Inter UI"/>
              </a:rPr>
              <a:t>mening</a:t>
            </a:r>
            <a:r>
              <a:rPr lang="pt-BR" sz="6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Inter UI"/>
              </a:rPr>
              <a:t>????</a:t>
            </a:r>
            <a:endParaRPr lang="pt-BR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6FAB0E-081D-1FE7-17E9-1F866B463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17AC620E-C63F-2B53-022E-FAC84BE94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CEB87-FF8B-DDA1-83B2-105683AAD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113" y="1416973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altLang="pt-BR" sz="8000" b="1" dirty="0">
                <a:latin typeface="Arial" panose="020B0604020202020204" pitchFamily="34" charset="0"/>
                <a:ea typeface="Times New Roman" panose="02020603050405020304" pitchFamily="18" charset="0"/>
              </a:rPr>
              <a:t>podium</a:t>
            </a:r>
            <a:endParaRPr lang="nl-NL" sz="8000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D3161B95-AAEE-C719-0303-9659C74D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AF57BC36-B691-3315-404D-3A7D15AB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07320AF-A132-A68F-8B3E-B3509C5F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8F2C8EB-CECF-F237-D208-656B94EA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13175A1-EA85-8762-F899-952A8A665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C846619-265C-ABB2-42AC-9197810C4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4A25F-126B-1CE1-54BB-BFD1EFCD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19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9731E-B369-1E0C-59ED-70867B1E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F9A89F5-6D81-A21A-EF7F-96A6E3BF11C9}"/>
              </a:ext>
            </a:extLst>
          </p:cNvPr>
          <p:cNvSpPr txBox="1"/>
          <p:nvPr/>
        </p:nvSpPr>
        <p:spPr>
          <a:xfrm>
            <a:off x="895546" y="591010"/>
            <a:ext cx="501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Projecten</a:t>
            </a:r>
            <a:endParaRPr lang="pt-BR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8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256A-4E57-2172-89A5-43770D5D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" y="-285324"/>
            <a:ext cx="10515600" cy="1325563"/>
          </a:xfrm>
        </p:spPr>
        <p:txBody>
          <a:bodyPr/>
          <a:lstStyle/>
          <a:p>
            <a:r>
              <a:rPr lang="nl-NL" dirty="0"/>
              <a:t>Agenda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5FAA1-0555-CF04-3ADB-EF06424E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2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E8A0288-6485-E3BD-E11D-F35703A9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EC125A3-0F94-75B3-BBF7-421993D2E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92596"/>
              </p:ext>
            </p:extLst>
          </p:nvPr>
        </p:nvGraphicFramePr>
        <p:xfrm>
          <a:off x="404568" y="594995"/>
          <a:ext cx="6005660" cy="590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5660">
                  <a:extLst>
                    <a:ext uri="{9D8B030D-6E8A-4147-A177-3AD203B41FA5}">
                      <a16:colId xmlns:a16="http://schemas.microsoft.com/office/drawing/2014/main" val="2039615553"/>
                    </a:ext>
                  </a:extLst>
                </a:gridCol>
              </a:tblGrid>
              <a:tr h="5909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ptos" panose="020B0004020202020204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Opening</a:t>
                      </a:r>
                      <a:b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r>
                        <a:rPr lang="pt-BR" sz="1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voorzitter Jos Nijsten</a:t>
                      </a:r>
                      <a:br>
                        <a:rPr lang="pt-BR" sz="1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endParaRPr lang="pt-BR" sz="1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Verslag</a:t>
                      </a:r>
                      <a: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ALV 29 </a:t>
                      </a: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april</a:t>
                      </a:r>
                      <a: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2024</a:t>
                      </a:r>
                      <a:b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endParaRPr lang="pt-BR" sz="18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ptos" panose="020B0004020202020204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Jaarverslag</a:t>
                      </a:r>
                      <a: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2024</a:t>
                      </a:r>
                      <a:b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endParaRPr lang="pt-BR" sz="18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ptos" panose="020B0004020202020204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Financieel</a:t>
                      </a:r>
                      <a: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jaarverslag</a:t>
                      </a:r>
                      <a: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Cooperatie 2024 en </a:t>
                      </a: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begroting</a:t>
                      </a:r>
                      <a: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2025</a:t>
                      </a:r>
                      <a:b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endParaRPr lang="pt-BR" sz="18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ptos" panose="020B0004020202020204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Verslag</a:t>
                      </a:r>
                      <a: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kascommissie</a:t>
                      </a:r>
                      <a:b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endParaRPr lang="pt-BR" sz="18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ptos" panose="020B0004020202020204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Decharge</a:t>
                      </a:r>
                      <a: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bestuur</a:t>
                      </a:r>
                      <a:b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endParaRPr lang="pt-BR" sz="18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ptos" panose="020B0004020202020204" pitchFamily="34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Benoeming</a:t>
                      </a:r>
                      <a: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kascommissie</a:t>
                      </a:r>
                      <a:b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endParaRPr lang="pt-BR" sz="18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ptos" panose="020B00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Voorstel</a:t>
                      </a:r>
                      <a: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aftreden</a:t>
                      </a:r>
                      <a: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en </a:t>
                      </a: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herbenoeming</a:t>
                      </a:r>
                      <a: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pt-BR" sz="18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bestuursleden</a:t>
                      </a:r>
                      <a:br>
                        <a:rPr lang="pt-BR" sz="18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99991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AE3C06C-B8AD-BB64-99F7-CDE885608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32416"/>
              </p:ext>
            </p:extLst>
          </p:nvPr>
        </p:nvGraphicFramePr>
        <p:xfrm>
          <a:off x="6485640" y="594994"/>
          <a:ext cx="5126087" cy="590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087">
                  <a:extLst>
                    <a:ext uri="{9D8B030D-6E8A-4147-A177-3AD203B41FA5}">
                      <a16:colId xmlns:a16="http://schemas.microsoft.com/office/drawing/2014/main" val="3298598453"/>
                    </a:ext>
                  </a:extLst>
                </a:gridCol>
              </a:tblGrid>
              <a:tr h="590949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9"/>
                      </a:pPr>
                      <a:r>
                        <a:rPr lang="pt-BR" sz="1800" b="1" u="sng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Presentaties</a:t>
                      </a:r>
                      <a:r>
                        <a:rPr lang="pt-BR" sz="18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u="sng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Projectgroepen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9"/>
                      </a:pP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pt-B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Wonen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pt-B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Podium </a:t>
                      </a:r>
                      <a:r>
                        <a:rPr lang="pt-B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</a:t>
                      </a:r>
                      <a:r>
                        <a:rPr lang="pt-B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Genhout</a:t>
                      </a:r>
                      <a:br>
                        <a:rPr lang="pt-B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afronding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pt-B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Dorpsgaard stand van </a:t>
                      </a:r>
                      <a:r>
                        <a:rPr lang="pt-B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zaken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pt-B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Auto-delen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pt-B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</a:t>
                      </a:r>
                      <a:r>
                        <a:rPr lang="pt-B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jeugdhonk</a:t>
                      </a:r>
                      <a:r>
                        <a:rPr lang="pt-B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</a:t>
                      </a:r>
                      <a:r>
                        <a:rPr lang="pt-B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Genhout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pt-B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Repaircafé</a:t>
                      </a:r>
                      <a:r>
                        <a:rPr lang="pt-B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Genhout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pt-B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Buitenkans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pt-B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Oos</a:t>
                      </a:r>
                      <a:r>
                        <a:rPr lang="pt-B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Nuuts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pt-B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Genhout Samen</a:t>
                      </a:r>
                    </a:p>
                    <a:p>
                      <a:pPr marL="342900" lvl="0" indent="-342900">
                        <a:buFont typeface="+mj-lt"/>
                        <a:buAutoNum type="arabicPeriod" startAt="9"/>
                      </a:pPr>
                      <a:endParaRPr lang="pt-BR" sz="1800" b="1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pt-BR" sz="18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Stichting Gemeenschapshuis</a:t>
                      </a:r>
                      <a:b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toelichting</a:t>
                      </a:r>
                      <a:r>
                        <a:rPr lang="pt-B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Jos Nijsten</a:t>
                      </a:r>
                      <a:br>
                        <a:rPr lang="pt-BR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pt-BR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pt-BR" sz="1800" b="1" u="sng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Rondvraag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6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05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1A34E6E-E462-C096-B9AD-79339BBA6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5427A0F5-6F8A-623D-C60F-5340918EB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3EADF-D7F0-AE55-33DC-22C296747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898" y="967278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altLang="pt-BR" sz="8000" b="1" dirty="0">
                <a:latin typeface="Arial" panose="020B0604020202020204" pitchFamily="34" charset="0"/>
                <a:ea typeface="Times New Roman" panose="02020603050405020304" pitchFamily="18" charset="0"/>
              </a:rPr>
              <a:t>Dorpsgaard</a:t>
            </a:r>
            <a:endParaRPr lang="nl-NL" sz="8000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3B42543F-4C3F-D3BE-01F3-87827985B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C8282F28-9E78-DB71-8C3E-407CD298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7C9E1DD-EFAA-7B42-47F1-0808FF34B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099F8D7-8264-89F8-9645-625426C9E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CD00F07-F889-F744-4EC4-2D1CE4030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0038D93-12A1-4588-0A68-D081139CF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D91BF-7B57-0D18-36D6-DC890811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39451-045B-7B3C-B1F2-C8AF75FB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F9D5789-3CAF-D42F-B2D9-384CA2081F3B}"/>
              </a:ext>
            </a:extLst>
          </p:cNvPr>
          <p:cNvSpPr txBox="1"/>
          <p:nvPr/>
        </p:nvSpPr>
        <p:spPr>
          <a:xfrm>
            <a:off x="895546" y="591010"/>
            <a:ext cx="501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Projecten</a:t>
            </a:r>
            <a:endParaRPr lang="pt-BR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2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8B54C7D-A02A-4B86-C09F-DB49ACF06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9821003D-CA10-B65F-2961-3FCD9927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44346-7CB7-543C-FCDB-2AEC00A6D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898" y="967278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altLang="pt-BR" sz="8000" b="1" dirty="0">
                <a:latin typeface="Arial" panose="020B0604020202020204" pitchFamily="34" charset="0"/>
                <a:ea typeface="Times New Roman" panose="02020603050405020304" pitchFamily="18" charset="0"/>
              </a:rPr>
              <a:t>autodelen</a:t>
            </a:r>
            <a:endParaRPr lang="nl-NL" sz="8000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81848336-379A-2109-4791-AC993E04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B1351664-F5A3-0A47-B141-A1D85758A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15DFF11-A31A-C4BD-606A-9A0B4B8A9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AEB8230-C73B-DD8D-A220-0627D71C6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3AD610F-6280-DBB5-349A-9F86FE4B4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A86E54D-25C3-B37C-6154-E03A6038D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EEA2C-6A08-7D32-D4EB-5706DB21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FA0A9-8FBB-1B4B-9C9E-0282FBE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FAB529-B9E1-2AC5-4F32-4B54553E4162}"/>
              </a:ext>
            </a:extLst>
          </p:cNvPr>
          <p:cNvSpPr txBox="1"/>
          <p:nvPr/>
        </p:nvSpPr>
        <p:spPr>
          <a:xfrm>
            <a:off x="895546" y="591010"/>
            <a:ext cx="501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Projecten</a:t>
            </a:r>
            <a:endParaRPr lang="pt-BR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7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6152-29AF-14AC-0256-8CF7D5CB8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345433" cy="5016044"/>
          </a:xfrm>
        </p:spPr>
        <p:txBody>
          <a:bodyPr/>
          <a:lstStyle/>
          <a:p>
            <a:br>
              <a:rPr lang="en-US" dirty="0"/>
            </a:b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39C24-BBB8-35F9-36A7-89661E71F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704CC-7190-48BC-27C8-B0B0CD69B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596" y="30417"/>
            <a:ext cx="4794637" cy="67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82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F672B8-E980-F931-A06D-91F54B86B7FF}"/>
              </a:ext>
            </a:extLst>
          </p:cNvPr>
          <p:cNvSpPr txBox="1"/>
          <p:nvPr/>
        </p:nvSpPr>
        <p:spPr>
          <a:xfrm>
            <a:off x="882596" y="208988"/>
            <a:ext cx="1061499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Mei 2024		</a:t>
            </a:r>
            <a:r>
              <a:rPr lang="en-US" sz="3200" dirty="0" err="1"/>
              <a:t>installatie</a:t>
            </a:r>
            <a:r>
              <a:rPr lang="en-US" sz="3200" dirty="0"/>
              <a:t> </a:t>
            </a:r>
            <a:r>
              <a:rPr lang="en-US" sz="3200" dirty="0" err="1"/>
              <a:t>registratiesystemen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Juni</a:t>
            </a:r>
            <a:r>
              <a:rPr lang="en-US" sz="3200" dirty="0"/>
              <a:t> 2024		</a:t>
            </a:r>
            <a:r>
              <a:rPr lang="en-US" sz="3200" dirty="0" err="1"/>
              <a:t>Reclame</a:t>
            </a:r>
            <a:r>
              <a:rPr lang="en-US" sz="3200" dirty="0"/>
              <a:t> </a:t>
            </a:r>
            <a:r>
              <a:rPr lang="en-US" sz="3200" dirty="0" err="1"/>
              <a:t>campagne</a:t>
            </a:r>
            <a:r>
              <a:rPr lang="en-US" sz="3200" dirty="0"/>
              <a:t> met flyers en 					“DEMO </a:t>
            </a:r>
            <a:r>
              <a:rPr lang="en-US" sz="3200" dirty="0" err="1"/>
              <a:t>dag</a:t>
            </a:r>
            <a:r>
              <a:rPr lang="en-US" sz="32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1 Augustus 2024	START Project DEELAUTO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September 2024	Alle </a:t>
            </a:r>
            <a:r>
              <a:rPr lang="en-US" sz="3200" dirty="0" err="1"/>
              <a:t>systemen</a:t>
            </a:r>
            <a:r>
              <a:rPr lang="en-US" sz="3200" dirty="0"/>
              <a:t> </a:t>
            </a:r>
            <a:r>
              <a:rPr lang="en-US" sz="3200" dirty="0" err="1"/>
              <a:t>operationeel</a:t>
            </a:r>
            <a:endParaRPr lang="en-US" sz="3200" dirty="0"/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November 2024	</a:t>
            </a:r>
            <a:r>
              <a:rPr lang="en-US" sz="3200" dirty="0" err="1"/>
              <a:t>Laadvoorziening</a:t>
            </a:r>
            <a:r>
              <a:rPr lang="en-US" sz="3200" dirty="0"/>
              <a:t> </a:t>
            </a:r>
            <a:r>
              <a:rPr lang="en-US" sz="3200" dirty="0" err="1"/>
              <a:t>exclusief</a:t>
            </a:r>
            <a:r>
              <a:rPr lang="en-US" sz="3200" dirty="0"/>
              <a:t> voor 						</a:t>
            </a:r>
            <a:r>
              <a:rPr lang="en-US" sz="3200" dirty="0" err="1"/>
              <a:t>Deelauto</a:t>
            </a:r>
            <a:r>
              <a:rPr lang="en-US" sz="3200" dirty="0"/>
              <a:t> </a:t>
            </a:r>
            <a:r>
              <a:rPr lang="en-US" sz="3200" dirty="0" err="1"/>
              <a:t>geinstalleerd</a:t>
            </a:r>
            <a:r>
              <a:rPr lang="en-US" sz="3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2025………….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713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171368-F07F-6B64-A313-0927C34FCDE3}"/>
              </a:ext>
            </a:extLst>
          </p:cNvPr>
          <p:cNvSpPr txBox="1"/>
          <p:nvPr/>
        </p:nvSpPr>
        <p:spPr>
          <a:xfrm>
            <a:off x="572495" y="318052"/>
            <a:ext cx="117281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Waar</a:t>
            </a:r>
            <a:r>
              <a:rPr lang="en-US" sz="3600" dirty="0"/>
              <a:t> staan we </a:t>
            </a:r>
            <a:r>
              <a:rPr lang="en-US" sz="3600" dirty="0" err="1"/>
              <a:t>na</a:t>
            </a:r>
            <a:r>
              <a:rPr lang="en-US" sz="3600" dirty="0"/>
              <a:t> 8 </a:t>
            </a:r>
            <a:r>
              <a:rPr lang="en-US" sz="3600" dirty="0" err="1"/>
              <a:t>maanden</a:t>
            </a:r>
            <a:r>
              <a:rPr lang="en-US" sz="3600" dirty="0"/>
              <a:t> project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err="1"/>
              <a:t>Gebruikers</a:t>
            </a:r>
            <a:r>
              <a:rPr lang="en-US" sz="4400" b="1" dirty="0"/>
              <a:t>…………………. </a:t>
            </a:r>
            <a:r>
              <a:rPr lang="en-US" sz="4400" b="1" dirty="0" err="1"/>
              <a:t>Enthousiast</a:t>
            </a:r>
            <a:r>
              <a:rPr lang="en-US" sz="4400" b="1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/>
              <a:t>NIET </a:t>
            </a:r>
            <a:r>
              <a:rPr lang="en-US" sz="4400" b="1" dirty="0" err="1"/>
              <a:t>Gebruikers</a:t>
            </a:r>
            <a:r>
              <a:rPr lang="en-US" sz="4400" b="1" dirty="0"/>
              <a:t>……………Ook </a:t>
            </a:r>
            <a:r>
              <a:rPr lang="en-US" sz="4400" b="1" dirty="0" err="1"/>
              <a:t>Enthousiast</a:t>
            </a:r>
            <a:r>
              <a:rPr lang="en-US" sz="4400" b="1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err="1"/>
              <a:t>Financieel</a:t>
            </a:r>
            <a:r>
              <a:rPr lang="en-US" sz="4400" b="1" dirty="0"/>
              <a:t> </a:t>
            </a:r>
            <a:r>
              <a:rPr lang="en-US" sz="4400" b="1" dirty="0" err="1"/>
              <a:t>Resultaat</a:t>
            </a:r>
            <a:r>
              <a:rPr lang="en-US" sz="4400" b="1" dirty="0"/>
              <a:t>: </a:t>
            </a:r>
          </a:p>
          <a:p>
            <a:pPr lvl="1"/>
            <a:r>
              <a:rPr lang="en-US" sz="4400" b="1" dirty="0"/>
              <a:t>					</a:t>
            </a:r>
          </a:p>
        </p:txBody>
      </p:sp>
      <p:pic>
        <p:nvPicPr>
          <p:cNvPr id="4" name="Picture 3" descr="A yellow emoji with a hand holding a stick&#10;&#10;AI-generated content may be incorrect.">
            <a:extLst>
              <a:ext uri="{FF2B5EF4-FFF2-40B4-BE49-F238E27FC236}">
                <a16:creationId xmlns:a16="http://schemas.microsoft.com/office/drawing/2014/main" id="{16311265-76A1-EE93-5370-68600A844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91" y="3559678"/>
            <a:ext cx="2934408" cy="30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20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sign&#10;&#10;AI-generated content may be incorrect.">
            <a:extLst>
              <a:ext uri="{FF2B5EF4-FFF2-40B4-BE49-F238E27FC236}">
                <a16:creationId xmlns:a16="http://schemas.microsoft.com/office/drawing/2014/main" id="{01D3F8A4-01B8-2825-2E97-5173B379E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4" y="223787"/>
            <a:ext cx="11329272" cy="6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69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7B59F-2AB1-3897-61A8-2B66AB30EF52}"/>
              </a:ext>
            </a:extLst>
          </p:cNvPr>
          <p:cNvSpPr txBox="1"/>
          <p:nvPr/>
        </p:nvSpPr>
        <p:spPr>
          <a:xfrm>
            <a:off x="246490" y="182880"/>
            <a:ext cx="11656613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/>
              <a:t>Belangstelling</a:t>
            </a:r>
            <a:r>
              <a:rPr lang="en-US" sz="6000" b="1" dirty="0"/>
              <a:t>!?</a:t>
            </a:r>
          </a:p>
          <a:p>
            <a:endParaRPr lang="en-US" dirty="0"/>
          </a:p>
          <a:p>
            <a:r>
              <a:rPr lang="en-US" sz="6000" dirty="0" err="1"/>
              <a:t>Informeer</a:t>
            </a:r>
            <a:r>
              <a:rPr lang="en-US" sz="6000" dirty="0"/>
              <a:t> </a:t>
            </a:r>
            <a:r>
              <a:rPr lang="en-US" sz="6000" dirty="0" err="1"/>
              <a:t>vrijblijvend</a:t>
            </a:r>
            <a:r>
              <a:rPr lang="en-US" sz="6000" dirty="0"/>
              <a:t> bij </a:t>
            </a:r>
            <a:r>
              <a:rPr lang="nl-NL" sz="6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één van de projectleden of telefonisch via: </a:t>
            </a:r>
          </a:p>
          <a:p>
            <a:endParaRPr lang="nl-NL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/>
            <a:endParaRPr lang="nl-NL" sz="8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l-NL" sz="8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06 - 51657832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027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FA54456-6734-5476-8AF2-22B3ECDFC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92D14044-0B56-A397-D78D-565C8DA0C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CEBDA-8B43-F413-44BF-4B87B4B38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922" y="1965130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altLang="pt-BR" sz="8000" b="1" dirty="0">
                <a:latin typeface="Arial" panose="020B0604020202020204" pitchFamily="34" charset="0"/>
                <a:ea typeface="Times New Roman" panose="02020603050405020304" pitchFamily="18" charset="0"/>
              </a:rPr>
              <a:t>een Jeugdhonk voor Genhout</a:t>
            </a:r>
            <a:endParaRPr lang="nl-NL" sz="8000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F0167296-610C-9C92-E634-1E505E48E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A91BF632-255D-E6CC-5DD7-1D09F717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45E4F5F-9A8A-BC23-16E1-956CEE063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21660DD-3D96-3BEA-F797-DEDC62048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960BCA8-D38C-F01D-2DD2-D1D5FFBE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C7796E0-A6E5-65F2-3DDF-1A889EA6D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2F3FC-8BA5-B3D4-10BB-80529DDF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27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63AA5-4529-2415-3E88-AE844BA9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971505D-8E99-287D-14CD-B6AE0C4A1B58}"/>
              </a:ext>
            </a:extLst>
          </p:cNvPr>
          <p:cNvSpPr txBox="1"/>
          <p:nvPr/>
        </p:nvSpPr>
        <p:spPr>
          <a:xfrm>
            <a:off x="895546" y="591010"/>
            <a:ext cx="501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Projecten</a:t>
            </a:r>
            <a:endParaRPr lang="pt-BR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27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9539E0-42C8-97A4-8CC2-92827A618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127CE-A0C9-BCF5-95DF-317D7312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28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3195C69-C33F-C570-F35F-2B7B6D2C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01C8276-2B20-5025-FD83-7625FC03D23C}"/>
              </a:ext>
            </a:extLst>
          </p:cNvPr>
          <p:cNvSpPr txBox="1"/>
          <p:nvPr/>
        </p:nvSpPr>
        <p:spPr>
          <a:xfrm>
            <a:off x="257175" y="136525"/>
            <a:ext cx="46148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een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eigen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plek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voor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de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jeugd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</a:t>
            </a:r>
          </a:p>
          <a:p>
            <a:pPr algn="ctr"/>
            <a:endParaRPr lang="pt-BR" sz="4400" b="1" dirty="0">
              <a:solidFill>
                <a:schemeClr val="bg1"/>
              </a:solidFill>
              <a:latin typeface="Inter UI"/>
            </a:endParaRP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Inter UI"/>
              </a:rPr>
              <a:t>in de </a:t>
            </a:r>
            <a:r>
              <a:rPr lang="pt-BR" sz="4400" b="1" dirty="0" err="1">
                <a:solidFill>
                  <a:schemeClr val="bg1"/>
                </a:solidFill>
                <a:latin typeface="Inter UI"/>
              </a:rPr>
              <a:t>kelder</a:t>
            </a:r>
            <a:r>
              <a:rPr lang="pt-BR" sz="4400" b="1" dirty="0">
                <a:solidFill>
                  <a:schemeClr val="bg1"/>
                </a:solidFill>
                <a:latin typeface="Inter UI"/>
              </a:rPr>
              <a:t> van het gemeenschapshuis</a:t>
            </a:r>
            <a:endParaRPr lang="pt-BR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EF0A79-8D05-6425-F7C3-9CA7C3C37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49" t="11910" r="57518" b="23403"/>
          <a:stretch/>
        </p:blipFill>
        <p:spPr>
          <a:xfrm>
            <a:off x="5057775" y="67493"/>
            <a:ext cx="7105650" cy="67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93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6440E0D-9766-02CE-9691-C2C8B4A9C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6A628-F41B-B53C-BDBE-1CF92A3D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29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174E7C8-B09E-FFF4-3395-472D3F4F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A1FF78-E19D-8770-3CEA-97EFA2DA2E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5" t="14794" r="54071" b="23763"/>
          <a:stretch/>
        </p:blipFill>
        <p:spPr>
          <a:xfrm>
            <a:off x="546754" y="163209"/>
            <a:ext cx="11340446" cy="63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8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A17EB36-16E9-F7A2-646C-6D60A481B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5A1A40D1-E78D-3FE2-6248-96D897E5F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780D2-3028-4939-F61C-109A13680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15" y="2282458"/>
            <a:ext cx="10478985" cy="3072015"/>
          </a:xfrm>
        </p:spPr>
        <p:txBody>
          <a:bodyPr anchor="b">
            <a:normAutofit fontScale="90000"/>
          </a:bodyPr>
          <a:lstStyle/>
          <a:p>
            <a:r>
              <a:rPr lang="nl-NL" alt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erslag</a:t>
            </a:r>
            <a:b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Algemene Ledenvergadering 29 april  2024</a:t>
            </a:r>
            <a:b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75C6BBE7-D86A-630F-73D5-FE1656544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F52372D4-2C85-F614-019C-A5848C190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F5865A0-3462-A238-82E3-E47AA67AF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001AC2F-37C7-8938-096C-130B7B97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8B483C6-8DC8-1BBB-330F-694608EEE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6940E2E-3B47-E6EF-CD4C-B69243ED3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F7BC2-AE05-2D8C-D329-8D4A0701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16D21-4258-37E5-758B-945F513C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</p:spTree>
    <p:extLst>
      <p:ext uri="{BB962C8B-B14F-4D97-AF65-F5344CB8AC3E}">
        <p14:creationId xmlns:p14="http://schemas.microsoft.com/office/powerpoint/2010/main" val="1407847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60419AA-7E0F-D120-B355-C1E7625DF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CC91D-79DA-056C-6A8E-7125A96F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30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6D9067D-E71B-F353-C16B-1B8B19EA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18FF68-5A20-8CF1-2E70-9B3332C379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22" t="16562" r="54649" b="24375"/>
          <a:stretch/>
        </p:blipFill>
        <p:spPr>
          <a:xfrm>
            <a:off x="150810" y="1"/>
            <a:ext cx="12041190" cy="65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82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256A-4E57-2172-89A5-43770D5D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41" y="16660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6000" b="1" dirty="0"/>
              <a:t>subsidies aangevraagd jeugdhonk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5FAA1-0555-CF04-3ADB-EF06424E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31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E8A0288-6485-E3BD-E11D-F35703A9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A8E9B9A-0AE0-BDF7-EA3E-55B3949A53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57836" y="2923878"/>
            <a:ext cx="3978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DB6912F-3F1E-4A4E-BB41-9F57CCE3C0E9}"/>
              </a:ext>
            </a:extLst>
          </p:cNvPr>
          <p:cNvSpPr txBox="1"/>
          <p:nvPr/>
        </p:nvSpPr>
        <p:spPr>
          <a:xfrm>
            <a:off x="562075" y="1575815"/>
            <a:ext cx="101817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/>
              <a:t>Leefbaarheidsfonds Provincie Limburg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/>
              <a:t>Oranje fonds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/>
              <a:t>VSB fonds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/>
              <a:t>Hendrix stichting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3937F04-11FE-651F-4957-CF5664888593}"/>
              </a:ext>
            </a:extLst>
          </p:cNvPr>
          <p:cNvSpPr txBox="1"/>
          <p:nvPr/>
        </p:nvSpPr>
        <p:spPr>
          <a:xfrm>
            <a:off x="1470581" y="4769963"/>
            <a:ext cx="768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i="1" dirty="0"/>
              <a:t>start tweede helft 2025??</a:t>
            </a:r>
            <a:endParaRPr lang="pt-BR" sz="5400" i="1" dirty="0"/>
          </a:p>
        </p:txBody>
      </p:sp>
    </p:spTree>
    <p:extLst>
      <p:ext uri="{BB962C8B-B14F-4D97-AF65-F5344CB8AC3E}">
        <p14:creationId xmlns:p14="http://schemas.microsoft.com/office/powerpoint/2010/main" val="1547186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4CABFE8-5023-D7B9-1CDC-280056063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FBC68E18-E96D-7411-C444-D17B2FEC7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223FC-6E35-59A1-932F-5EB6DC398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361" y="1039119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altLang="pt-BR" sz="8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repair</a:t>
            </a:r>
            <a:r>
              <a:rPr lang="nl-NL" altLang="pt-BR" sz="8000" b="1" dirty="0">
                <a:latin typeface="Arial" panose="020B0604020202020204" pitchFamily="34" charset="0"/>
                <a:ea typeface="Times New Roman" panose="02020603050405020304" pitchFamily="18" charset="0"/>
              </a:rPr>
              <a:t> café</a:t>
            </a:r>
            <a:endParaRPr lang="nl-NL" sz="8000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9B598FD1-EB96-4B51-BFD0-9E2412AF1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BABC502F-183E-A043-51D7-CB85E3C90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6184CFA-840A-825C-5782-6920C7EA6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A91F7A6-167D-D537-916A-285E6F1E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943850-2332-5127-3C53-879DE9AAA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89D891E-D166-D6A1-F808-49F7FA66D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C874A-AFFB-0BA0-20A9-A33A504C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32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366B9-5DEB-F485-F756-FC315EDA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6DC91E0-1DAA-A45A-4EFA-7F4B25035EDD}"/>
              </a:ext>
            </a:extLst>
          </p:cNvPr>
          <p:cNvSpPr txBox="1"/>
          <p:nvPr/>
        </p:nvSpPr>
        <p:spPr>
          <a:xfrm>
            <a:off x="895546" y="591010"/>
            <a:ext cx="501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Projecten</a:t>
            </a:r>
            <a:endParaRPr lang="pt-BR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49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553863F-AAF1-C06C-968E-8619AC6E7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CF18CD6C-69E4-3CF0-54C4-1F9979A25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3EF49-CC2B-5CD1-BD5D-7A7B416C3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361" y="1039119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altLang="pt-BR" sz="8000" b="1" dirty="0">
                <a:latin typeface="Arial" panose="020B0604020202020204" pitchFamily="34" charset="0"/>
                <a:ea typeface="Times New Roman" panose="02020603050405020304" pitchFamily="18" charset="0"/>
              </a:rPr>
              <a:t>buitenkans</a:t>
            </a:r>
            <a:endParaRPr lang="nl-NL" sz="8000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D8D274CF-7F16-C640-E41E-11280CE40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522E704B-3D85-FC3A-339D-C50C28C9F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5193F5D-FE87-6DF0-96D8-43331BAC1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2CECC68-C91A-B7DC-FFF1-1CC157CDA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1978D3F-11FF-119D-87A8-9E59DEE07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8C629A3-9079-8DA0-D9EE-3DC028332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A449-2F80-8944-4411-2840A4D5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33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5F90C-6C44-59BA-977D-CC0FB083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E040C9E-1B69-FFE8-8181-77625592281F}"/>
              </a:ext>
            </a:extLst>
          </p:cNvPr>
          <p:cNvSpPr txBox="1"/>
          <p:nvPr/>
        </p:nvSpPr>
        <p:spPr>
          <a:xfrm>
            <a:off x="895546" y="591010"/>
            <a:ext cx="501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Projecten</a:t>
            </a:r>
            <a:endParaRPr lang="pt-BR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75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B7F7CAB-C506-727A-B5CA-3BA1A79A6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C6FF57D5-3921-D238-74B6-4B1FE5805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F579C-67C8-0174-E8C4-DF118D5E9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361" y="1039119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sz="8000" b="1" dirty="0">
                <a:solidFill>
                  <a:srgbClr val="FFFFFF"/>
                </a:solidFill>
              </a:rPr>
              <a:t>Oos Nuuts</a:t>
            </a: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32CADE39-BF2B-3605-75EB-71AA0079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90C6FCC7-E109-B098-C6D9-FEE0CCE25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665A63F-5BA4-720B-9346-6E1C85E54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76AFB75-8C22-2BEF-BA51-2E0E42997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B5B9D0D-FF47-CECD-BE3E-3ECA19EA4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D8128DF-D84C-98BB-B058-1F1E2CFC3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2BB84-5FD4-6BE8-A770-E7C47B5B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34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397C8-37DC-8E0E-F4F0-AF76C404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E2398B4-33B9-F810-D514-2F8659C98A29}"/>
              </a:ext>
            </a:extLst>
          </p:cNvPr>
          <p:cNvSpPr txBox="1"/>
          <p:nvPr/>
        </p:nvSpPr>
        <p:spPr>
          <a:xfrm>
            <a:off x="895546" y="591010"/>
            <a:ext cx="501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Projecten</a:t>
            </a:r>
            <a:endParaRPr lang="pt-BR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85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3A5E66C-0332-2849-6F9D-0E412768F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F4890B86-8740-622A-4B6A-3EDC5C4C6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13E7-5DE9-4963-4DCD-AEBD5E2D1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361" y="1039119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sz="8000" b="1" dirty="0">
                <a:solidFill>
                  <a:srgbClr val="FFFFFF"/>
                </a:solidFill>
              </a:rPr>
              <a:t>Genhout Samen</a:t>
            </a: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EE24A040-ED6C-A262-2360-4837C96DB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B7FCD627-83A6-CCA5-3C11-177F39351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A9C1E91-6E30-6798-990B-E5E67B8C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6029DCE-9D3C-212D-FEE7-A7354229A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EB63382-0EA9-8A95-DE2D-A05C21302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4826386-61D0-F1BE-B369-B41F9DA96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02881-BB58-1273-21BD-DE346B88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35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37B14-2AE9-E40B-C74A-856A17B1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093D7F8-38AC-A1F5-E3BD-8347F5626D83}"/>
              </a:ext>
            </a:extLst>
          </p:cNvPr>
          <p:cNvSpPr txBox="1"/>
          <p:nvPr/>
        </p:nvSpPr>
        <p:spPr>
          <a:xfrm>
            <a:off x="895546" y="591010"/>
            <a:ext cx="501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Projecten</a:t>
            </a:r>
            <a:endParaRPr lang="pt-BR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17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9FE43E-53FB-D3C1-6226-D65500EA7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1E57B222-6B14-559C-618C-2D3CBEB34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817B4-05AD-42B7-F80E-0CD126A5F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15" y="2282458"/>
            <a:ext cx="10478985" cy="3072015"/>
          </a:xfrm>
        </p:spPr>
        <p:txBody>
          <a:bodyPr anchor="b">
            <a:normAutofit fontScale="90000"/>
          </a:bodyPr>
          <a:lstStyle/>
          <a:p>
            <a:r>
              <a:rPr lang="nl-NL" alt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Stichting Gemeenschapshuis Genhout</a:t>
            </a:r>
            <a:b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63779B15-A389-B16C-065F-2697B1B02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EE3958CE-A475-265A-2FAC-5690D2B15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DB1F8D4-D030-5C9D-6A99-35C70E353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F244D45-3FC8-BFC7-7585-52E07E558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911479F-4DCB-6E26-FD14-23318F584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A7F9314-E9ED-E405-0A43-A6528ACC5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EAB54-172D-DC78-96A3-3F4CAB6A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36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59BB9-1585-3CBD-D027-879AED3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</p:spTree>
    <p:extLst>
      <p:ext uri="{BB962C8B-B14F-4D97-AF65-F5344CB8AC3E}">
        <p14:creationId xmlns:p14="http://schemas.microsoft.com/office/powerpoint/2010/main" val="627399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CD7774-F3DB-8BE2-85E6-74B591B4D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32B2-CBD9-B806-6865-89F002F4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41" y="16660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6000" b="1" dirty="0"/>
              <a:t>Onder de Stichting vallen:</a:t>
            </a:r>
            <a:br>
              <a:rPr lang="nl-NL" sz="6000" b="1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C5B81-2DAB-7841-C035-49260746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37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A271FD3-BD77-077F-F5F4-7D1245D4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5E58A3C-DDD0-0BF7-C2C7-DB08861F05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57836" y="2923878"/>
            <a:ext cx="3978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0B2A4A6-9248-A843-68E2-CFD549A4589A}"/>
              </a:ext>
            </a:extLst>
          </p:cNvPr>
          <p:cNvSpPr txBox="1"/>
          <p:nvPr/>
        </p:nvSpPr>
        <p:spPr>
          <a:xfrm>
            <a:off x="562075" y="1575815"/>
            <a:ext cx="1018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5400" dirty="0"/>
              <a:t>Gemeenschapshuis</a:t>
            </a:r>
            <a:br>
              <a:rPr lang="nl-NL" sz="5400" dirty="0"/>
            </a:br>
            <a:endParaRPr lang="nl-NL" sz="5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5400" dirty="0"/>
              <a:t>Dorpsgaard</a:t>
            </a:r>
            <a:endParaRPr lang="pt-BR" sz="5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244F4C8-9B67-AA34-270E-9EDBF53C9E2E}"/>
              </a:ext>
            </a:extLst>
          </p:cNvPr>
          <p:cNvSpPr txBox="1"/>
          <p:nvPr/>
        </p:nvSpPr>
        <p:spPr>
          <a:xfrm>
            <a:off x="1470581" y="4769963"/>
            <a:ext cx="9511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i="1" dirty="0"/>
              <a:t>Onroerend goed onder stichting</a:t>
            </a:r>
            <a:endParaRPr lang="pt-BR" sz="5400" i="1" dirty="0"/>
          </a:p>
        </p:txBody>
      </p:sp>
    </p:spTree>
    <p:extLst>
      <p:ext uri="{BB962C8B-B14F-4D97-AF65-F5344CB8AC3E}">
        <p14:creationId xmlns:p14="http://schemas.microsoft.com/office/powerpoint/2010/main" val="666540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4DDDBA9-3BD2-D281-5A35-44F663276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A20BB4C2-7D58-B9E1-FD58-817F52629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6F078-84B8-45B9-0E59-3DA42D6E5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15" y="2282458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alt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rondvraag</a:t>
            </a:r>
            <a:b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44944DE9-BD98-5B56-63A8-6C0459FC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C7968A0B-355A-B947-AC5C-0DFC8F72A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F4EC5AC-F66F-4CFB-F21E-476A6CF13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E9AA5E6-8EB5-5A0E-E53D-4EAB9B799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3C3F47E-ADD1-0A6E-1F2F-49AF230FB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C7B1E84-D475-4777-6172-177D52C92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8D5B0-61E0-C33F-0BB8-2F770457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38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C0C0D-6DCD-B65F-38FC-FB7B3255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</p:spTree>
    <p:extLst>
      <p:ext uri="{BB962C8B-B14F-4D97-AF65-F5344CB8AC3E}">
        <p14:creationId xmlns:p14="http://schemas.microsoft.com/office/powerpoint/2010/main" val="2308490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EA9C-BA36-9EED-B0E4-EAE47704F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2285859"/>
            <a:ext cx="5871199" cy="1903333"/>
          </a:xfrm>
        </p:spPr>
        <p:txBody>
          <a:bodyPr anchor="b">
            <a:normAutofit/>
          </a:bodyPr>
          <a:lstStyle/>
          <a:p>
            <a:r>
              <a:rPr lang="nl-NL" sz="5400" b="1" dirty="0">
                <a:solidFill>
                  <a:srgbClr val="FFFFFF"/>
                </a:solidFill>
              </a:rPr>
              <a:t>DANK VOOR JULLIE AANWEZIGHEID!</a:t>
            </a:r>
            <a:endParaRPr lang="nl-NL" sz="6600" b="1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4AC7-58FA-4743-5B3B-603207D2D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331" y="1209578"/>
            <a:ext cx="4729328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2F4A2-3A34-009B-0BBD-E8DA69CB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39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4FB80-203A-B0B4-C03E-9970ED7D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</p:spTree>
    <p:extLst>
      <p:ext uri="{BB962C8B-B14F-4D97-AF65-F5344CB8AC3E}">
        <p14:creationId xmlns:p14="http://schemas.microsoft.com/office/powerpoint/2010/main" val="56356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B373793-0866-8823-5D79-EC8534767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3EB9E8D7-2F47-DE9F-DF3D-28A001A54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2A447FEC-0F38-1946-5239-625134ECB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1B3316B0-B88C-F02C-DD57-660E2E944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918E771-B550-F0D6-ECCF-1D3AB7E61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1CEAE3B-A7D8-0BC5-D570-256E71995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90FCC65-F5BC-834A-5973-793B74009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61534B2-A13B-75E3-8741-0DCE8A52D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FB90E-8376-8C92-59F6-186E36DF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41B46-6DC8-E903-C9AF-4431C372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8C1BAEA-233A-0F5A-23A1-321798D75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643" y="702160"/>
            <a:ext cx="9144000" cy="2387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Amendement Huishoudelijk Reglement  (artikel 3. 5.)</a:t>
            </a:r>
            <a:br>
              <a:rPr lang="nl-NL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  14 april 2025</a:t>
            </a:r>
            <a:br>
              <a:rPr lang="pt-BR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BR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700" kern="0" dirty="0">
                <a:solidFill>
                  <a:srgbClr val="D41C9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Artikel 3</a:t>
            </a:r>
            <a:br>
              <a:rPr lang="pt-BR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700" b="1" u="sng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Lidmaatschap</a:t>
            </a:r>
            <a:br>
              <a:rPr lang="nl-NL" sz="2700" b="1" u="sng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53A9754-AC6E-A62C-F1D1-CE3AB0E9FE97}"/>
              </a:ext>
            </a:extLst>
          </p:cNvPr>
          <p:cNvSpPr txBox="1"/>
          <p:nvPr/>
        </p:nvSpPr>
        <p:spPr>
          <a:xfrm>
            <a:off x="1115720" y="2153168"/>
            <a:ext cx="9935637" cy="398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kern="0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Leden van de Coöperatie zijn de (rechts)personen die hun contributie betalen.</a:t>
            </a: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Coöperatie onderscheidt drie categorieën leden: persoonlijke leden, verenigingen en bedrijven. </a:t>
            </a: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jaarlijkse contributie wordt per categorie vastgesteld door ledenvergadering van de Coöperatie. Deze contributie dient binnen een maand na factuurdatum te worden voldaan.  </a:t>
            </a: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Alleen leden hebben stemrecht.</a:t>
            </a:r>
            <a:endParaRPr lang="pt-BR" sz="1800" b="1" kern="1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1800" b="1" kern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Leden kunnen ten alle tijden en met onmiddellijke ingang hun lidmaatschap beëindigen</a:t>
            </a:r>
            <a:endParaRPr lang="pt-BR" sz="1800" b="1" kern="1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l-NL" sz="1800" kern="0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47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346FDD-8922-8824-3462-CF2AC3DB2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22A32E3F-4082-7184-2DA4-FA0A43FC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2C420-7D09-8B3E-531F-4AF65BD30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15" y="2282458"/>
            <a:ext cx="10478985" cy="3072015"/>
          </a:xfrm>
        </p:spPr>
        <p:txBody>
          <a:bodyPr anchor="b">
            <a:normAutofit/>
          </a:bodyPr>
          <a:lstStyle/>
          <a:p>
            <a:r>
              <a:rPr lang="nl-NL" alt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j</a:t>
            </a:r>
            <a: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aarverslag 2024</a:t>
            </a:r>
            <a:b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4AE4A872-3898-BC81-ACF2-5ED500BB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20742AA4-2EA8-EDE5-A714-4BFA8EE5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1DDFA4C-45FD-B15A-F16A-39F39E1F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C49059-4408-212E-1F56-430A490C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8E5E238-5DE5-41D3-D01C-9DB498B2F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CC087C9-996D-6F31-B676-13BC2678C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CADA6-0A48-9D4D-BA3B-5B5D1B42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A4AC9-54BE-1B18-7C43-C4B5D3B4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</p:spTree>
    <p:extLst>
      <p:ext uri="{BB962C8B-B14F-4D97-AF65-F5344CB8AC3E}">
        <p14:creationId xmlns:p14="http://schemas.microsoft.com/office/powerpoint/2010/main" val="77832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A7141DD-6688-CA73-621B-E9B73FEB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1">
            <a:extLst>
              <a:ext uri="{FF2B5EF4-FFF2-40B4-BE49-F238E27FC236}">
                <a16:creationId xmlns:a16="http://schemas.microsoft.com/office/drawing/2014/main" id="{546550FE-6A7B-E7D6-FC2D-9BE0F86CC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70663-25AC-E812-883E-BC1620A11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15" y="2282458"/>
            <a:ext cx="10478985" cy="3072015"/>
          </a:xfrm>
        </p:spPr>
        <p:txBody>
          <a:bodyPr anchor="b">
            <a:normAutofit fontScale="90000"/>
          </a:bodyPr>
          <a:lstStyle/>
          <a:p>
            <a:r>
              <a:rPr lang="nl-NL" alt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inancieel </a:t>
            </a:r>
            <a:r>
              <a:rPr lang="nl-NL" alt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j</a:t>
            </a:r>
            <a: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aarverslag 2024</a:t>
            </a:r>
            <a:b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begroting 2025</a:t>
            </a:r>
            <a:br>
              <a:rPr kumimoji="0" lang="nl-NL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E2920755-0B9E-CB7D-968C-A77325C7E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9BDAAD1B-3A75-45E7-D393-E2A2A086E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966A99E-1C6B-8794-172B-DA6BF2698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6551514-1D8A-5D53-AC08-159C6E410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B5B4DC9-FE1A-CC4F-5E5B-521F56ABC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21E91F7-DA0B-5A61-779A-9DD79E8B4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1CF3C-7BF6-2676-9639-868B2544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6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E672C-588E-675A-7D2C-11EC06BC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340" y="6375815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</p:spTree>
    <p:extLst>
      <p:ext uri="{BB962C8B-B14F-4D97-AF65-F5344CB8AC3E}">
        <p14:creationId xmlns:p14="http://schemas.microsoft.com/office/powerpoint/2010/main" val="179616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5FAA1-0555-CF04-3ADB-EF06424E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7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E8A0288-6485-E3BD-E11D-F35703A9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52EBC0-446D-12B0-8B81-B3452DA9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E0950E43-CD96-93A0-B0BB-E50C5D712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543" t="22081" r="53079" b="13496"/>
          <a:stretch/>
        </p:blipFill>
        <p:spPr>
          <a:xfrm>
            <a:off x="158511" y="136525"/>
            <a:ext cx="11874977" cy="6613544"/>
          </a:xfrm>
        </p:spPr>
      </p:pic>
    </p:spTree>
    <p:extLst>
      <p:ext uri="{BB962C8B-B14F-4D97-AF65-F5344CB8AC3E}">
        <p14:creationId xmlns:p14="http://schemas.microsoft.com/office/powerpoint/2010/main" val="148515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7C9B27A-510C-C9A9-DAC6-3CCFAABB4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D50D0-E729-585D-4EE9-1D1267BA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8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9EA621E-85E0-2015-C2F9-FF82CB20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8A62845-C214-F532-3D62-29C04FC4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88D442-7099-CD8E-35C2-F5C93911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DD559CE-BE35-EE4B-E03F-A7EE581A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7" t="25939" r="53536" b="15937"/>
          <a:stretch/>
        </p:blipFill>
        <p:spPr>
          <a:xfrm>
            <a:off x="-294994" y="0"/>
            <a:ext cx="12486994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7658E7-9F3F-9322-24C1-0FF0E642E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F0D6E-38CA-DBA5-AD35-CE07B539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1F3A-455D-406E-B61A-42BCBA2FD381}" type="slidenum">
              <a:rPr lang="nl-NL" smtClean="0"/>
              <a:t>9</a:t>
            </a:fld>
            <a:endParaRPr lang="nl-NL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7F34412-824A-DE37-C636-1BF2E0A1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Coöperatie Burger Initiatief Genhout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8D9CE3-96A0-4568-3FCE-C7B1ED08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5BD8D3-C405-FF8C-837D-04D8B4B36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FAE6AB-49B5-0F6C-D25F-00BA29B1D4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47" t="11979" r="62383" b="19285"/>
          <a:stretch/>
        </p:blipFill>
        <p:spPr>
          <a:xfrm>
            <a:off x="2781708" y="44829"/>
            <a:ext cx="7012049" cy="66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5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780F49"/>
      </a:dk2>
      <a:lt2>
        <a:srgbClr val="B4176D"/>
      </a:lt2>
      <a:accent1>
        <a:srgbClr val="B4176D"/>
      </a:accent1>
      <a:accent2>
        <a:srgbClr val="780F49"/>
      </a:accent2>
      <a:accent3>
        <a:srgbClr val="EE81BD"/>
      </a:accent3>
      <a:accent4>
        <a:srgbClr val="F3ABD3"/>
      </a:accent4>
      <a:accent5>
        <a:srgbClr val="F9D5E9"/>
      </a:accent5>
      <a:accent6>
        <a:srgbClr val="E32D91"/>
      </a:accent6>
      <a:hlink>
        <a:srgbClr val="1A4CC8"/>
      </a:hlink>
      <a:folHlink>
        <a:srgbClr val="B5C7F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8241</TotalTime>
  <Words>696</Words>
  <Application>Microsoft Office PowerPoint</Application>
  <PresentationFormat>Breedbeeld</PresentationFormat>
  <Paragraphs>205</Paragraphs>
  <Slides>39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7" baseType="lpstr">
      <vt:lpstr>Aptos</vt:lpstr>
      <vt:lpstr>Arial</vt:lpstr>
      <vt:lpstr>Calibri</vt:lpstr>
      <vt:lpstr>Calibri Light</vt:lpstr>
      <vt:lpstr>Georgia</vt:lpstr>
      <vt:lpstr>Inter UI</vt:lpstr>
      <vt:lpstr>Open Sans</vt:lpstr>
      <vt:lpstr>Office Theme</vt:lpstr>
      <vt:lpstr>JAARVERGADERING</vt:lpstr>
      <vt:lpstr>Agenda </vt:lpstr>
      <vt:lpstr>verslag Algemene Ledenvergadering 29 april  2024 </vt:lpstr>
      <vt:lpstr>  Amendement Huishoudelijk Reglement  (artikel 3. 5.) ALV  14 april 2025   Artikel 3 Lidmaatschap </vt:lpstr>
      <vt:lpstr>jaarverslag 2024  </vt:lpstr>
      <vt:lpstr>financieel jaarverslag 2024  begroting 2025  </vt:lpstr>
      <vt:lpstr>PowerPoint-presentatie</vt:lpstr>
      <vt:lpstr>PowerPoint-presentatie</vt:lpstr>
      <vt:lpstr>PowerPoint-presentatie</vt:lpstr>
      <vt:lpstr>Verslag kascommissie </vt:lpstr>
      <vt:lpstr>decharge bestuur </vt:lpstr>
      <vt:lpstr>benoeming  kascommissie  commissie bestaat uit Danielle Brands en Leon Ingenhut Danielle is aftredend   opvolger Danielle???</vt:lpstr>
      <vt:lpstr>wonen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podium</vt:lpstr>
      <vt:lpstr>Dorpsgaard</vt:lpstr>
      <vt:lpstr>autodelen</vt:lpstr>
      <vt:lpstr> </vt:lpstr>
      <vt:lpstr>PowerPoint-presentatie</vt:lpstr>
      <vt:lpstr>PowerPoint-presentatie</vt:lpstr>
      <vt:lpstr>PowerPoint-presentatie</vt:lpstr>
      <vt:lpstr>PowerPoint-presentatie</vt:lpstr>
      <vt:lpstr>een Jeugdhonk voor Genhout</vt:lpstr>
      <vt:lpstr>PowerPoint-presentatie</vt:lpstr>
      <vt:lpstr>PowerPoint-presentatie</vt:lpstr>
      <vt:lpstr>PowerPoint-presentatie</vt:lpstr>
      <vt:lpstr>subsidies aangevraagd jeugdhonk     </vt:lpstr>
      <vt:lpstr>repair café</vt:lpstr>
      <vt:lpstr>buitenkans</vt:lpstr>
      <vt:lpstr>Oos Nuuts</vt:lpstr>
      <vt:lpstr>Genhout Samen</vt:lpstr>
      <vt:lpstr>Stichting Gemeenschapshuis Genhout  </vt:lpstr>
      <vt:lpstr>Onder de Stichting vallen:      </vt:lpstr>
      <vt:lpstr>rondvraag  </vt:lpstr>
      <vt:lpstr>DANK VOOR JULLIE AANWEZIGHEID!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JAARVERGADERING</dc:title>
  <dc:creator>Limpens, Max</dc:creator>
  <cp:lastModifiedBy>Jan Bijen</cp:lastModifiedBy>
  <cp:revision>40</cp:revision>
  <cp:lastPrinted>2024-04-29T10:47:52Z</cp:lastPrinted>
  <dcterms:created xsi:type="dcterms:W3CDTF">2023-01-20T15:15:59Z</dcterms:created>
  <dcterms:modified xsi:type="dcterms:W3CDTF">2025-04-15T11:54:02Z</dcterms:modified>
</cp:coreProperties>
</file>